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CCCCFF"/>
    <a:srgbClr val="FFFF99"/>
    <a:srgbClr val="FF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F07C1-D877-4B98-A3F0-145BA7784C31}" type="datetimeFigureOut">
              <a:rPr lang="it-IT" smtClean="0"/>
              <a:pPr/>
              <a:t>14/04/2016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dirty="0" smtClean="0"/>
              <a:t>Ajello Carroccia Zamagna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26388-F56B-442E-A77C-82A74DB47C2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9A13E-E0D0-43BC-B6DE-5295F6E5541C}" type="datetimeFigureOut">
              <a:rPr lang="it-IT" smtClean="0"/>
              <a:pPr/>
              <a:t>14/04/2016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dirty="0" smtClean="0"/>
              <a:t>Ajello Carroccia Zamagna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48D7-2F6A-4E67-AAFA-044FE465F9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48D7-2F6A-4E67-AAFA-044FE465F92B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Ajello Carroccia Zamagna</a:t>
            </a:r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48D7-2F6A-4E67-AAFA-044FE465F92B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Ajello Carroccia Zamagna</a:t>
            </a:r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FADB-0AC7-4D7C-9941-1C4AAC93F443}" type="datetime1">
              <a:rPr lang="it-IT" smtClean="0"/>
              <a:pPr/>
              <a:t>14/04/2016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Ajello Carroccia Zamagna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7CA6-CBA6-4225-9B98-1C3A18B5E82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4D87-EE7D-4F9F-BB2A-A17B49444539}" type="datetime1">
              <a:rPr lang="it-IT" smtClean="0"/>
              <a:pPr/>
              <a:t>14/04/2016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Ajello Carroccia Zamagna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7CA6-CBA6-4225-9B98-1C3A18B5E82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84F6-C533-4E16-AFAE-56267F5AA5B3}" type="datetime1">
              <a:rPr lang="it-IT" smtClean="0"/>
              <a:pPr/>
              <a:t>14/04/2016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Ajello Carroccia Zamagna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7CA6-CBA6-4225-9B98-1C3A18B5E82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A864-9937-4129-A3D6-EC8DCFF3FD29}" type="datetime1">
              <a:rPr lang="it-IT" smtClean="0"/>
              <a:pPr/>
              <a:t>14/04/2016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Ajello Carroccia Zamagna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7CA6-CBA6-4225-9B98-1C3A18B5E82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86A3-BA95-4A61-8F7D-5B34E77029FB}" type="datetime1">
              <a:rPr lang="it-IT" smtClean="0"/>
              <a:pPr/>
              <a:t>14/04/2016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Ajello Carroccia Zamagna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7CA6-CBA6-4225-9B98-1C3A18B5E82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50DA-8311-4406-9E77-2D1829130BAC}" type="datetime1">
              <a:rPr lang="it-IT" smtClean="0"/>
              <a:pPr/>
              <a:t>14/04/2016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Ajello Carroccia Zamagna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7CA6-CBA6-4225-9B98-1C3A18B5E82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781-78FD-4972-B3E7-BA1229BD0111}" type="datetime1">
              <a:rPr lang="it-IT" smtClean="0"/>
              <a:pPr/>
              <a:t>14/04/2016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Ajello Carroccia Zamagna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7CA6-CBA6-4225-9B98-1C3A18B5E82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FE59-F71B-47F8-A05B-68316F51590F}" type="datetime1">
              <a:rPr lang="it-IT" smtClean="0"/>
              <a:pPr/>
              <a:t>14/04/2016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Ajello Carroccia Zamagna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7CA6-CBA6-4225-9B98-1C3A18B5E82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8DEE-41BB-4372-803D-BA1B31E7A894}" type="datetime1">
              <a:rPr lang="it-IT" smtClean="0"/>
              <a:pPr/>
              <a:t>14/04/2016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Ajello Carroccia Zamagna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7CA6-CBA6-4225-9B98-1C3A18B5E82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A30E-EB62-4918-8897-80174613BA06}" type="datetime1">
              <a:rPr lang="it-IT" smtClean="0"/>
              <a:pPr/>
              <a:t>14/04/2016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Ajello Carroccia Zamagna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7CA6-CBA6-4225-9B98-1C3A18B5E82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9247-384B-40EE-AFE6-BE8AA4543503}" type="datetime1">
              <a:rPr lang="it-IT" smtClean="0"/>
              <a:pPr/>
              <a:t>14/04/2016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Ajello Carroccia Zamagna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7CA6-CBA6-4225-9B98-1C3A18B5E82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6C07F-99C2-418E-A2C8-6627F6397925}" type="datetime1">
              <a:rPr lang="it-IT" smtClean="0"/>
              <a:pPr/>
              <a:t>14/04/2016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Ajello Carroccia Zamagna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C7CA6-CBA6-4225-9B98-1C3A18B5E82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9792" y="2492896"/>
            <a:ext cx="3816424" cy="864096"/>
          </a:xfrm>
        </p:spPr>
        <p:txBody>
          <a:bodyPr>
            <a:normAutofit/>
          </a:bodyPr>
          <a:lstStyle/>
          <a:p>
            <a:pPr algn="just"/>
            <a:r>
              <a:rPr lang="en-US" sz="4800" b="1" i="1" dirty="0">
                <a:ln w="17145" cap="flat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BatangChe" pitchFamily="49" charset="-127"/>
              </a:rPr>
              <a:t>“</a:t>
            </a:r>
            <a:r>
              <a:rPr lang="en-US" sz="4800" b="1" i="1" dirty="0" smtClean="0">
                <a:ln w="17145" cap="flat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BatangChe" pitchFamily="49" charset="-127"/>
              </a:rPr>
              <a:t>Space to life”</a:t>
            </a:r>
            <a:endParaRPr lang="en-US" sz="4800" i="1" dirty="0">
              <a:ln w="17145" cap="flat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latin typeface="+mj-lt"/>
              <a:ea typeface="BatangChe" pitchFamily="49" charset="-127"/>
            </a:endParaRPr>
          </a:p>
        </p:txBody>
      </p:sp>
      <p:pic>
        <p:nvPicPr>
          <p:cNvPr id="4" name="Immagine 3" descr="ike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60648"/>
            <a:ext cx="3686041" cy="2041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4283968" y="3573016"/>
            <a:ext cx="468052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Ikea is a </a:t>
            </a:r>
            <a:r>
              <a:rPr lang="en-US" sz="2800" b="1" dirty="0" smtClean="0"/>
              <a:t>private multinational </a:t>
            </a:r>
            <a:r>
              <a:rPr lang="en-US" sz="2800" dirty="0" smtClean="0"/>
              <a:t>that sells </a:t>
            </a:r>
            <a:r>
              <a:rPr lang="en-US" sz="2800" b="1" dirty="0" smtClean="0"/>
              <a:t>home furnishings</a:t>
            </a:r>
            <a:r>
              <a:rPr lang="en-US" sz="2800" dirty="0" smtClean="0"/>
              <a:t> all over the world since 1950 when it was founded by </a:t>
            </a:r>
            <a:r>
              <a:rPr lang="en-US" sz="2800" b="1" dirty="0" smtClean="0"/>
              <a:t>Ingvar Kamprad </a:t>
            </a:r>
            <a:r>
              <a:rPr lang="en-US" sz="2800" dirty="0" smtClean="0"/>
              <a:t>in Sweden.</a:t>
            </a:r>
            <a:endParaRPr lang="en-US" sz="2800" dirty="0"/>
          </a:p>
        </p:txBody>
      </p:sp>
      <p:pic>
        <p:nvPicPr>
          <p:cNvPr id="8" name="Immagine 7" descr="ikea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5024"/>
            <a:ext cx="3841229" cy="198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4139952" y="623731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solidFill>
                  <a:srgbClr val="FF0000"/>
                </a:solidFill>
              </a:rPr>
              <a:t>Ajello Carroccia </a:t>
            </a:r>
            <a:r>
              <a:rPr lang="it-IT" sz="2000" dirty="0" smtClean="0">
                <a:solidFill>
                  <a:srgbClr val="FF0000"/>
                </a:solidFill>
              </a:rPr>
              <a:t>Zamagna 4°D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772400" cy="1470025"/>
          </a:xfrm>
        </p:spPr>
        <p:txBody>
          <a:bodyPr/>
          <a:lstStyle/>
          <a:p>
            <a:r>
              <a:rPr lang="it-IT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Ingvar Kamprad</a:t>
            </a:r>
            <a:endParaRPr lang="it-IT" b="1" cap="all" dirty="0">
              <a:ln w="9000" cmpd="sng">
                <a:solidFill>
                  <a:sysClr val="windowText" lastClr="000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7272808" cy="2232248"/>
          </a:xfrm>
        </p:spPr>
        <p:txBody>
          <a:bodyPr numCol="1"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He began by selling </a:t>
            </a:r>
            <a:r>
              <a:rPr lang="en-US" sz="2800" b="1" dirty="0" smtClean="0">
                <a:solidFill>
                  <a:schemeClr val="tx1"/>
                </a:solidFill>
              </a:rPr>
              <a:t>matches</a:t>
            </a:r>
            <a:r>
              <a:rPr lang="en-US" sz="2800" dirty="0" smtClean="0">
                <a:solidFill>
                  <a:schemeClr val="tx1"/>
                </a:solidFill>
              </a:rPr>
              <a:t> at the age of 9,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When he was 17 years old he built a warehouse called </a:t>
            </a:r>
            <a:r>
              <a:rPr lang="en-US" sz="2800" b="1" dirty="0" smtClean="0">
                <a:solidFill>
                  <a:schemeClr val="tx1"/>
                </a:solidFill>
              </a:rPr>
              <a:t>Ikea</a:t>
            </a:r>
            <a:r>
              <a:rPr lang="en-US" sz="2800" dirty="0" smtClean="0">
                <a:solidFill>
                  <a:schemeClr val="tx1"/>
                </a:solidFill>
              </a:rPr>
              <a:t> thanks to his father’s money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Immagine 4" descr="Ingvar-Kamprad-Net-Wort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861048"/>
            <a:ext cx="504056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1547664" y="5949280"/>
            <a:ext cx="601317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“Only those who are asleep make no mistakes”</a:t>
            </a:r>
            <a:endParaRPr lang="en-US" sz="2400" i="1" dirty="0"/>
          </a:p>
        </p:txBody>
      </p:sp>
      <p:pic>
        <p:nvPicPr>
          <p:cNvPr id="7" name="Immagine 6" descr="IKE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88114" cy="250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0"/>
            <a:ext cx="4392488" cy="115212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Start-up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64704"/>
            <a:ext cx="4114800" cy="4425355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At the beginning it sold </a:t>
            </a:r>
            <a:r>
              <a:rPr lang="en-US" b="1" i="1" dirty="0" smtClean="0"/>
              <a:t>pens</a:t>
            </a:r>
            <a:r>
              <a:rPr lang="en-US" b="1" dirty="0" smtClean="0"/>
              <a:t>, </a:t>
            </a:r>
            <a:r>
              <a:rPr lang="en-US" b="1" i="1" dirty="0" smtClean="0"/>
              <a:t>matches</a:t>
            </a:r>
            <a:r>
              <a:rPr lang="en-US" b="1" dirty="0" smtClean="0"/>
              <a:t>, </a:t>
            </a:r>
            <a:r>
              <a:rPr lang="en-US" b="1" i="1" dirty="0" smtClean="0"/>
              <a:t>plants</a:t>
            </a:r>
            <a:r>
              <a:rPr lang="en-US" b="1" dirty="0" smtClean="0"/>
              <a:t> and </a:t>
            </a:r>
            <a:r>
              <a:rPr lang="en-US" b="1" i="1" dirty="0" smtClean="0"/>
              <a:t>clocks</a:t>
            </a:r>
          </a:p>
          <a:p>
            <a:r>
              <a:rPr lang="en-US" b="1" dirty="0" smtClean="0"/>
              <a:t>In 1950 it began selling </a:t>
            </a:r>
            <a:r>
              <a:rPr lang="en-US" b="1" i="1" dirty="0" smtClean="0"/>
              <a:t>furniture</a:t>
            </a:r>
          </a:p>
          <a:p>
            <a:r>
              <a:rPr lang="en-US" b="1" dirty="0" smtClean="0"/>
              <a:t>Ikea opened the first </a:t>
            </a:r>
            <a:r>
              <a:rPr lang="en-US" b="1" i="1" dirty="0" smtClean="0"/>
              <a:t>branche</a:t>
            </a:r>
            <a:r>
              <a:rPr lang="en-US" b="1" dirty="0" smtClean="0"/>
              <a:t> in ‘60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4" name="Immagine 3" descr="Ikea_Kungens_kurva_1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3600400" cy="254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0" y="443711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1980 Ikea became famous around the     world</a:t>
            </a:r>
            <a:endParaRPr lang="en-US" sz="3200" b="1" dirty="0"/>
          </a:p>
        </p:txBody>
      </p:sp>
      <p:pic>
        <p:nvPicPr>
          <p:cNvPr id="6" name="Immagine 5" descr="111003_r21350_g2048-9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005064"/>
            <a:ext cx="190149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6336704" cy="864096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Why so successful?!</a:t>
            </a:r>
            <a:endParaRPr lang="en-US" b="1" cap="all" dirty="0">
              <a:ln w="9000" cmpd="sng">
                <a:solidFill>
                  <a:sysClr val="windowText" lastClr="000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5338936" cy="32689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 quality at affordable prices</a:t>
            </a:r>
          </a:p>
          <a:p>
            <a:r>
              <a:rPr lang="en-US" sz="2800" dirty="0" smtClean="0"/>
              <a:t>No chemical substances </a:t>
            </a:r>
          </a:p>
          <a:p>
            <a:r>
              <a:rPr lang="en-US" sz="2800" dirty="0" smtClean="0"/>
              <a:t>Fidelity Card</a:t>
            </a:r>
          </a:p>
          <a:p>
            <a:r>
              <a:rPr lang="en-US" sz="2800" dirty="0" smtClean="0"/>
              <a:t>Biannual Catalogues</a:t>
            </a:r>
          </a:p>
          <a:p>
            <a:r>
              <a:rPr lang="en-US" sz="2800" dirty="0" smtClean="0"/>
              <a:t>No V.A.T.</a:t>
            </a:r>
          </a:p>
          <a:p>
            <a:r>
              <a:rPr lang="en-US" sz="2800" dirty="0" smtClean="0"/>
              <a:t>Self-service restaurants </a:t>
            </a:r>
          </a:p>
        </p:txBody>
      </p:sp>
      <p:pic>
        <p:nvPicPr>
          <p:cNvPr id="4" name="Immagine 3" descr="5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51031">
            <a:off x="6285315" y="476837"/>
            <a:ext cx="1616227" cy="976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 descr="ikea_ch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653136"/>
            <a:ext cx="2808312" cy="201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 descr="Ikea-spoofs-Apple-Bookbook-catalogue_dezeen_sq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636912"/>
            <a:ext cx="4032448" cy="403244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4032448" cy="922114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structure</a:t>
            </a:r>
            <a:endParaRPr lang="en-US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2492896"/>
            <a:ext cx="331236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Chairman: </a:t>
            </a:r>
            <a:r>
              <a:rPr lang="en-US" dirty="0" smtClean="0"/>
              <a:t>Lars-Johan Jarnheimer 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3429000"/>
            <a:ext cx="345638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President // CEO</a:t>
            </a:r>
            <a:r>
              <a:rPr lang="en-US" dirty="0" smtClean="0"/>
              <a:t>: Peter Agnefjall </a:t>
            </a:r>
            <a:endParaRPr lang="en-US" dirty="0"/>
          </a:p>
        </p:txBody>
      </p:sp>
      <p:sp>
        <p:nvSpPr>
          <p:cNvPr id="12" name="Freccia in giù 11"/>
          <p:cNvSpPr/>
          <p:nvPr/>
        </p:nvSpPr>
        <p:spPr>
          <a:xfrm>
            <a:off x="1907704" y="2996952"/>
            <a:ext cx="432048" cy="28803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4797152"/>
            <a:ext cx="266429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Production Department: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About 20.000 employees 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763688" y="5733256"/>
            <a:ext cx="266429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Range and Supply Department:</a:t>
            </a:r>
          </a:p>
          <a:p>
            <a:r>
              <a:rPr lang="en-US" dirty="0" smtClean="0"/>
              <a:t>About 16.000 employees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067944" y="4581128"/>
            <a:ext cx="28083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Retail and Expansion Department:</a:t>
            </a:r>
          </a:p>
          <a:p>
            <a:r>
              <a:rPr lang="en-US" dirty="0" smtClean="0"/>
              <a:t>About 110.000 employees</a:t>
            </a:r>
            <a:endParaRPr lang="en-US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3275856" y="4005064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1547664" y="393305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3851920" y="4005064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2" name="Immagine 21" descr="ikea_job_int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60648"/>
            <a:ext cx="4490718" cy="310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7536" y="260648"/>
            <a:ext cx="4176464" cy="1152128"/>
          </a:xfrm>
        </p:spPr>
        <p:txBody>
          <a:bodyPr>
            <a:normAutofit/>
          </a:bodyPr>
          <a:lstStyle/>
          <a:p>
            <a:r>
              <a:rPr lang="it-IT" sz="4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Ikea gOSSIP</a:t>
            </a:r>
            <a:endParaRPr lang="it-IT" sz="48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1628800"/>
            <a:ext cx="4355976" cy="44644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Ingvar Kamprad was accused of being a </a:t>
            </a:r>
            <a:r>
              <a:rPr lang="en-US" b="1" dirty="0" smtClean="0"/>
              <a:t>nazi</a:t>
            </a:r>
            <a:endParaRPr lang="en-US" b="1" dirty="0" smtClean="0"/>
          </a:p>
          <a:p>
            <a:r>
              <a:rPr lang="en-US" dirty="0" smtClean="0"/>
              <a:t>Kamprad is one of the </a:t>
            </a:r>
            <a:r>
              <a:rPr lang="en-US" b="1" dirty="0" smtClean="0"/>
              <a:t>richest man </a:t>
            </a:r>
            <a:r>
              <a:rPr lang="en-US" dirty="0" smtClean="0"/>
              <a:t>in the world</a:t>
            </a:r>
          </a:p>
          <a:p>
            <a:r>
              <a:rPr lang="en-US" dirty="0" smtClean="0"/>
              <a:t>Ikea was under investigation because of </a:t>
            </a:r>
            <a:r>
              <a:rPr lang="en-US" b="1" dirty="0" smtClean="0"/>
              <a:t>tax avoidance </a:t>
            </a:r>
          </a:p>
          <a:p>
            <a:r>
              <a:rPr lang="en-US" dirty="0" smtClean="0"/>
              <a:t>Ikea </a:t>
            </a:r>
            <a:r>
              <a:rPr lang="en-US" b="1" dirty="0" smtClean="0"/>
              <a:t>profits increase </a:t>
            </a:r>
            <a:r>
              <a:rPr lang="en-US" dirty="0" smtClean="0"/>
              <a:t>every year </a:t>
            </a:r>
            <a:endParaRPr lang="en-US" dirty="0"/>
          </a:p>
        </p:txBody>
      </p:sp>
      <p:pic>
        <p:nvPicPr>
          <p:cNvPr id="4" name="Immagine 3" descr="goss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3600400" cy="169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 descr="Forbe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068960"/>
            <a:ext cx="3144752" cy="209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 descr="ike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5517232"/>
            <a:ext cx="2171021" cy="12023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51520" y="6381328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Ajello </a:t>
            </a:r>
            <a:r>
              <a:rPr lang="it-IT" sz="2000" smtClean="0">
                <a:solidFill>
                  <a:srgbClr val="FF0000"/>
                </a:solidFill>
              </a:rPr>
              <a:t>Carroccia </a:t>
            </a:r>
            <a:r>
              <a:rPr lang="it-IT" sz="2000" smtClean="0">
                <a:solidFill>
                  <a:srgbClr val="FF0000"/>
                </a:solidFill>
              </a:rPr>
              <a:t>Zamagna 4°D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206</Words>
  <Application>Microsoft Office PowerPoint</Application>
  <PresentationFormat>Presentazione su schermo (4:3)</PresentationFormat>
  <Paragraphs>37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Ingvar Kamprad</vt:lpstr>
      <vt:lpstr>Start-up</vt:lpstr>
      <vt:lpstr>Why so successful?!</vt:lpstr>
      <vt:lpstr>structure</vt:lpstr>
      <vt:lpstr>Ikea gOSSIP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47</cp:revision>
  <dcterms:created xsi:type="dcterms:W3CDTF">2016-03-30T16:16:29Z</dcterms:created>
  <dcterms:modified xsi:type="dcterms:W3CDTF">2016-04-14T15:36:17Z</dcterms:modified>
</cp:coreProperties>
</file>